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2" r:id="rId4"/>
    <p:sldId id="313" r:id="rId5"/>
    <p:sldId id="314" r:id="rId6"/>
    <p:sldId id="315" r:id="rId7"/>
    <p:sldId id="316" r:id="rId8"/>
    <p:sldId id="317" r:id="rId9"/>
    <p:sldId id="258" r:id="rId10"/>
    <p:sldId id="318" r:id="rId11"/>
    <p:sldId id="320" r:id="rId12"/>
    <p:sldId id="321" r:id="rId13"/>
    <p:sldId id="323" r:id="rId14"/>
    <p:sldId id="324" r:id="rId15"/>
    <p:sldId id="325" r:id="rId16"/>
    <p:sldId id="326" r:id="rId17"/>
    <p:sldId id="270" r:id="rId18"/>
    <p:sldId id="267" r:id="rId19"/>
    <p:sldId id="266" r:id="rId20"/>
    <p:sldId id="265" r:id="rId21"/>
    <p:sldId id="264" r:id="rId22"/>
    <p:sldId id="263" r:id="rId23"/>
    <p:sldId id="276" r:id="rId24"/>
    <p:sldId id="327" r:id="rId25"/>
    <p:sldId id="328" r:id="rId26"/>
    <p:sldId id="329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10" r:id="rId59"/>
    <p:sldId id="260" r:id="rId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3" autoAdjust="0"/>
    <p:restoredTop sz="89698" autoAdjust="0"/>
  </p:normalViewPr>
  <p:slideViewPr>
    <p:cSldViewPr snapToGrid="0">
      <p:cViewPr varScale="1">
        <p:scale>
          <a:sx n="67" d="100"/>
          <a:sy n="67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89902" y="1935892"/>
            <a:ext cx="944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17341" y="2905780"/>
            <a:ext cx="65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 28 de junho - Foz do Iguaçu/PR</a:t>
            </a:r>
            <a:endParaRPr lang="pt-B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348" y="1260993"/>
            <a:ext cx="10943304" cy="60253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LIVRO DE ARTIGOS – EDITORA LUARIS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3600" y="2309793"/>
            <a:ext cx="10464800" cy="233101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PREVIDÊNCIA E REFORMA EM DEBATE: ESTUDOS MULTIDISCIPLINARES SOB A PERSPECTIVA DO REGIME 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PRÓPRIO</a:t>
            </a:r>
          </a:p>
          <a:p>
            <a:pPr marL="0" indent="0" algn="just">
              <a:spcAft>
                <a:spcPts val="0"/>
              </a:spcAft>
              <a:buNone/>
            </a:pPr>
            <a:endParaRPr lang="pt-BR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Coordenadores:  Ana Cristina Moraes </a:t>
            </a:r>
            <a:r>
              <a:rPr lang="pt-BR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Warpechowski</a:t>
            </a: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(TCE-RS)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Alexandre </a:t>
            </a:r>
            <a:r>
              <a:rPr lang="pt-BR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Sarkis</a:t>
            </a:r>
            <a:r>
              <a:rPr lang="pt-BR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pt-BR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TCE-SP)</a:t>
            </a:r>
          </a:p>
        </p:txBody>
      </p:sp>
    </p:spTree>
    <p:extLst>
      <p:ext uri="{BB962C8B-B14F-4D97-AF65-F5344CB8AC3E}">
        <p14:creationId xmlns:p14="http://schemas.microsoft.com/office/powerpoint/2010/main" val="35537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348" y="1049912"/>
            <a:ext cx="10943304" cy="6459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– REGIMES E BENEFÍCIOS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PREVIDENCIÁRIOS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3600" y="1764653"/>
            <a:ext cx="10464800" cy="38374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1. PREVIDÊNCIA COMPLEMENTAR DO SERVIDOR PÚBLICO: DIAGNÓSTICO, DESAFIOS E PERSPECTIVAS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– Cícero Rafael Barros Dias e Daniel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Pulino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2. A APOSENTADORIA POR INVALIDEZ DOS SERVIDORES PÚBLICOS – READAPTAÇÃO, REVERSÃO E OUTROS DERIVATIVOS DO TEMA; AS ALTERAÇÕES TRAZIDAS PELA PEC Nº 6/2019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Magadar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Rosália Costa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Briguet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3. APOSENTADORIA ESPECIAL DOS SERVIDORES PÚBLICOS: ENTRE AS OMISSÕES LEGISLATIVAS E OS LIMITES HERMENÊUTICOS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– Ana Cristina Moraes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Warpechowski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 Daniela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Wendt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Toniazzo</a:t>
            </a: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348" y="1434616"/>
            <a:ext cx="10943304" cy="60253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–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INVESTIMENTOS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4623" y="2368308"/>
            <a:ext cx="10464800" cy="26319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  <a:tabLst>
                <a:tab pos="2501900" algn="l"/>
              </a:tabLst>
            </a:pPr>
            <a:r>
              <a:rPr lang="pt-BR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RESPONSABILIZAÇÃO DE GESTORES DE RPPS POR APLICAÇÕES FINANCEIRAS</a:t>
            </a:r>
            <a:r>
              <a:rPr lang="pt-B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Alexandre </a:t>
            </a:r>
            <a:r>
              <a:rPr lang="pt-BR" sz="1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Manir</a:t>
            </a:r>
            <a:r>
              <a:rPr lang="pt-B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Figueiredo </a:t>
            </a:r>
            <a:r>
              <a:rPr lang="pt-BR" sz="1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Sarquis</a:t>
            </a:r>
            <a:endParaRPr lang="pt-BR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  <a:tabLst>
                <a:tab pos="2501900" algn="l"/>
              </a:tabLst>
            </a:pPr>
            <a:endParaRPr lang="pt-BR" sz="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  <a:tabLst>
                <a:tab pos="2501900" algn="l"/>
              </a:tabLst>
            </a:pPr>
            <a:r>
              <a:rPr lang="pt-BR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pt-B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DEVER FIDUCIÁRIO DOS ADMINISTRADORES DE REGIMES DE PREVIDÊNCIA NA APLICAÇÃO DE SEUS RECURSOS</a:t>
            </a:r>
            <a:r>
              <a:rPr lang="pt-B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Daniel Walter </a:t>
            </a:r>
            <a:r>
              <a:rPr lang="pt-BR" sz="1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Maeda</a:t>
            </a:r>
            <a:r>
              <a:rPr lang="pt-BR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Bernardo</a:t>
            </a:r>
            <a:endParaRPr lang="pt-BR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348" y="983198"/>
            <a:ext cx="10943304" cy="6459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 – EQUILÍBRIO FINANCEIRO 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ATUARIAL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4071" y="1605985"/>
            <a:ext cx="10464800" cy="45784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6. AS CAUSAS DO DEFICIT DA PREVIDÊNCIA SOCIAL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– Domingos Augusto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Taufner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(IM)POSSIBILIDADES NA BUSCA DO EQUILÍBRIO ATUARIAL DOS REGIMES PRÓPRIOS DE PREVIDÊNCIA SOCIAL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– Henrique Serra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Sitjá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 INADIMPLÊNCIA NO CUSTEIO PATRONAL DOS REGIMES PRÓPRIOS: COMO O PROBLEMA É ABORDADO NA AGENDA MUNICIPAL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? – Lucas dos Santos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Giacomel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O EFEITO NEGATIVO DOS PLANOS DE EQUACIONAMENTO DO DEFICIT ATUARIAL INFERIORES AO MONTANTE DE JUROS ANUAIS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– Aline Michele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Buss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Pereira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GESTÃO ATUARIAL DOS FUNDOS PREVIDENCIAIS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– Gustavo Adolfo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Carrozzino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64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348" y="1249413"/>
            <a:ext cx="10943304" cy="5678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–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3600" y="2036340"/>
            <a:ext cx="10464800" cy="29870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11. ATRIBUIÇÕES E COMPETÊNCIAS DO SISTEMA DE CONTROLE INTERNO DO REGIME PRÓPRIO DE PREVIDÊNCIA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– Ronaldo Ribeiro 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Oliveira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12. O PROCESSO DOS TRIBUNAIS DE CONTAS E OS ACHADOS DE AUDITORIA EM RPPS: A TUTELA PROVISÓRIA COMO INSTRUMENTO EFETIVO DA ATUAÇÃO DO CONTROLE EXTERNO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– Romano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Scapin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348" y="1273212"/>
            <a:ext cx="10943304" cy="8999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CAUSAS DO DEFICIT DA PREVIDÊNCIA SOCIAL </a:t>
            </a:r>
            <a:r>
              <a:rPr lang="pt-B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Domingos Augusto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Taufner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3600" y="2224350"/>
            <a:ext cx="10464800" cy="335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. Introdução</a:t>
            </a: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2. A seguridade social e o seu financiamento</a:t>
            </a: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3. Os princípios da preexistência de custeio e do equilíbrio financeiro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atuarial</a:t>
            </a: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4. A existência ou não de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déficit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da previdência social no Brasil</a:t>
            </a: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5. O RGPS – histórico de contribuição sem capitalização</a:t>
            </a: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6. O RPPS – antecedentes históricos sem contribuição e sem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capitalização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7.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  <a:p>
            <a:pPr marL="0" indent="0" defTabSz="901700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8. Referências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713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348" y="1284787"/>
            <a:ext cx="10943304" cy="8999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QUATRO GRUPOS DE SERVIDORES PÚBLICOS 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(em termos de sustentabilidade financeira e atuarial)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3600" y="2559452"/>
            <a:ext cx="10704052" cy="304269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Aposentados ou com direito adquirido até a EC 20/1998</a:t>
            </a:r>
          </a:p>
          <a:p>
            <a:pPr marL="514350" indent="-514350">
              <a:buAutoNum type="arabicPeriod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Ingressantes até a EC 20/1998 (sem o direito de se aposentar na data da referida emenda)</a:t>
            </a:r>
          </a:p>
          <a:p>
            <a:pPr marL="514350" indent="-514350">
              <a:buAutoNum type="arabicPeriod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Ingressantes entre a EC 20/1998 e a EC 41/2003</a:t>
            </a:r>
          </a:p>
          <a:p>
            <a:pPr marL="514350" indent="-514350">
              <a:buAutoNum type="arabicPeriod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Ingressantes após a EC 41/2003.</a:t>
            </a:r>
          </a:p>
        </p:txBody>
      </p:sp>
    </p:spTree>
    <p:extLst>
      <p:ext uri="{BB962C8B-B14F-4D97-AF65-F5344CB8AC3E}">
        <p14:creationId xmlns:p14="http://schemas.microsoft.com/office/powerpoint/2010/main" val="34711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63215"/>
            <a:ext cx="10515600" cy="116870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ASPECTOS CONCEITUAIS RELACIONADOS AO EQUILÍBRIO DO RPPS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31923"/>
            <a:ext cx="10515600" cy="3775178"/>
          </a:xfrm>
        </p:spPr>
        <p:txBody>
          <a:bodyPr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equilíbrio financeiro é uma exigência da parte final do art. 40 da CRFB;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Lei 9.717/98, principal norma geral em matéria de previdência do servidor público, estabelece a exigência de avaliação atuarial;</a:t>
            </a:r>
          </a:p>
          <a:p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Equilíbrio Financeiro: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garantia de equivalência entre as receitas auferidas e as obrigações do RPPS em cada exercício financeiro</a:t>
            </a: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da equivalência entre as receitas auferidas e as obrigações do RPPS em cada exercício financeiro;</a:t>
            </a:r>
          </a:p>
          <a:p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Equilíbrio Atuarial: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garantia de equivalência, a valor presente, entre o fluxo das receitas estimadas e das obrigações projetadas, apuradas atuarialmente, a longo prazo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4006" y="2361073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JURÍDICA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91033"/>
            <a:ext cx="10515600" cy="7794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 JURÍDICA DA GESTÃO PÚBLICA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8142" y="2228750"/>
            <a:ext cx="10215716" cy="2539895"/>
          </a:xfrm>
        </p:spPr>
        <p:txBody>
          <a:bodyPr numCol="2" anchor="ctr">
            <a:norm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Constituição Federal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Constituição Estadual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Lei Orgânica do Município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Lei 8666/93 (licitações)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Lei 4.320/64 (orçamento público)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Lei de Responsabilidade Fiscal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Lei 9874/99 (processo administrativo)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Lei de Acesso a Informação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Estatuto do Servidor Público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Leis de organização administrativa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Diversas leis e regulamentos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05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1703512" y="836712"/>
            <a:ext cx="8697144" cy="4608512"/>
          </a:xfrm>
          <a:ln>
            <a:noFill/>
          </a:ln>
        </p:spPr>
        <p:txBody>
          <a:bodyPr>
            <a:normAutofit/>
          </a:bodyPr>
          <a:lstStyle/>
          <a:p>
            <a:endParaRPr lang="pt-BR" dirty="0"/>
          </a:p>
          <a:p>
            <a:pPr marL="109728" indent="0" algn="ctr">
              <a:lnSpc>
                <a:spcPct val="120000"/>
              </a:lnSpc>
              <a:buNone/>
            </a:pPr>
            <a:r>
              <a:rPr lang="pt-BR" sz="4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TRIBUNAL DE CONTAS E OS RPPS</a:t>
            </a:r>
            <a:endParaRPr lang="pt-BR" sz="47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900" dirty="0"/>
          </a:p>
          <a:p>
            <a:pPr marL="109728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Domingos Augusto Taufner</a:t>
            </a:r>
          </a:p>
          <a:p>
            <a:pPr marL="109728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Conselheiro do TCE-ES</a:t>
            </a:r>
          </a:p>
          <a:p>
            <a:pPr marL="109728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Presidente do RPPS de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Vitória-ES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de 2005 a 2010</a:t>
            </a:r>
          </a:p>
        </p:txBody>
      </p:sp>
    </p:spTree>
    <p:extLst>
      <p:ext uri="{BB962C8B-B14F-4D97-AF65-F5344CB8AC3E}">
        <p14:creationId xmlns:p14="http://schemas.microsoft.com/office/powerpoint/2010/main" val="36566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10880"/>
            <a:ext cx="10515600" cy="80808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 JURÍDICA DO RPPS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68" y="1697809"/>
            <a:ext cx="5864264" cy="4351338"/>
          </a:xfrm>
        </p:spPr>
      </p:pic>
      <p:sp>
        <p:nvSpPr>
          <p:cNvPr id="9" name="Subtítulo 4"/>
          <p:cNvSpPr txBox="1">
            <a:spLocks/>
          </p:cNvSpPr>
          <p:nvPr/>
        </p:nvSpPr>
        <p:spPr>
          <a:xfrm>
            <a:off x="1894911" y="6115667"/>
            <a:ext cx="8569325" cy="739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OBS: 1) Observar a Lei Orgânica do respectivo Tribunal de Contas, bem como suas Resoluções e outros atos normativos.</a:t>
            </a:r>
          </a:p>
          <a:p>
            <a:pPr marL="0" lvl="8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           2) Uso subsidiário das regras do RGPS (Art. 40 §12º da CF), bem como art. 201 da  CF e Leis 8213/91 e 8.212/91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528" y="1185800"/>
            <a:ext cx="10515600" cy="86390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ALGUMAS OBRIGAÇÕES DOS RPPS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30424"/>
            <a:ext cx="10515600" cy="27660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Na concessão de benefícios deverão ser respeitados o art. 40 da CF e outros instrumentos normativos 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Os investimentos financeiros devem ser feitos de maneira independente da administração municipal, seguindo as normas da Resolução 3.922/2010 (com alterações posteriores) do CMN.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despesas administrativas do RPPS deverão ser de no máximo 2% da folha de pagamentos dos servidores efetivos no ano anterior ou outro índice menor definido em lei municipal</a:t>
            </a: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80671"/>
            <a:ext cx="10515600" cy="87374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ALGUMAS OBRIGAÇÕES DOS RPPS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2910" y="1750235"/>
            <a:ext cx="10798215" cy="363199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As admissões, aposentadorias, pensões e reformas devem ser enviadas ao Tribunal de Contas para registro, nos termos do art. 71, III da CF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Várias informações (demonstrativos) devem ser prestadas periodicamente ao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 TC, sem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prejuízo de enviar para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outros órgãos de controle.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Vários pagamentos devem ser feitos (contribuição patronal para 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RGPS e RPPS,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repasse à administração direta do IRRF, dentre outros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 cobrar (de maneira documentada) do Chefe do Executivo os repasses devidos e fazer a inscrição em Dívida Ativa.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581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MOMENTOS DE APURAÇÃO PELOS TRIBUNAIS DE CONTAS DE IRREGULARIDADES NOS RPPS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7800" y="2838349"/>
            <a:ext cx="10515600" cy="2166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REGISTRO DE ATOS DE PESSOAL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NAS AUDITORIAS EM GERAL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NAS AUDITORIAS PREVIDENCIÁRIAS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80392"/>
            <a:ext cx="10515600" cy="81785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QUEM É A RESPONSABILIDADE?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0478" y="1944550"/>
            <a:ext cx="10515600" cy="28321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GESTOR do RPPS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técnicos do RPPS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Chefe do Executivo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GESTOR e do Chefe do Executivo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gestões anteriores (do RPPS e do Chefe do Executivo)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02583"/>
            <a:ext cx="10515600" cy="61787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AFERIR A RESPONSABILIDADE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08882"/>
            <a:ext cx="11125200" cy="391867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É muito mais fácil (tanto para o Controle quanto para o julgamento social) atingir o gestor de plantão e/ou aquele que age de boa-fé. (infelizmente);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Há muito debate sobre a irregularidade, mas pouco sobre a quem atribuir a responsabilidade;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Verificar o que está na governabilidade do possível responsável;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 “heranças” devem ser consideradas, mas não retiram as responsabilidades do atual gestor de maneira automática;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diferença entre “macrogestão” e “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microgestão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 no momento de se apurar responsabilidades;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órgão de controle deve formar uma matriz de responsabilidade.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02583"/>
            <a:ext cx="10515600" cy="90241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2018 TRÊS CRITÉRIOS ESTABELECIDOS PARA PRÊMIO DA SPS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58700"/>
            <a:ext cx="11125200" cy="378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</a:p>
          <a:p>
            <a:pPr>
              <a:lnSpc>
                <a:spcPct val="15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Equilíbrio Financeiro e Atuarial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OBS: Os dois primeiros são de maior responsabilidade do gestor, mas o último nem sempre está na governabilidade do gestor de RPPS, e o Chefe do Executivo deve ser chamado a responder. Mas e quando a situação é muito crítica e praticamente sem solução devido a herança de enorme déficit atuarial e governo já gastando acima do limite do gasto com pessoal?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032" y="1229868"/>
            <a:ext cx="10515600" cy="65681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PROBLEMAS NOS ATOS DE PESSOAL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8704" y="1986180"/>
            <a:ext cx="10577052" cy="330681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Falta de publicação dos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atos;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Ausência de controle nas admissões dos nomeados que não tomaram posse e dos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exonerados;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Não exigência dos documentos previstos no edital do concurso público para o cargo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efetivo;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Equívoco nos cálculos da média para fins de cálculo dos proventos de aposentadoria e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pensões;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Não observância da aposentadoria compulsória aos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anos de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idade;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Problemas com a perícia médica nas aposentadorias por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invalidez;</a:t>
            </a:r>
          </a:p>
          <a:p>
            <a:pPr>
              <a:lnSpc>
                <a:spcPct val="110000"/>
              </a:lnSpc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Cessão de servidores sem ciência ou comunicação ao RPPS.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90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59972"/>
            <a:ext cx="10515600" cy="3540732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embasamento legal relativo à concessão de vantagens pecuniárias incluídas na fixação de proventos;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No caso de aposentadoria voluntária, requerimento sem a correta referência ao embasamento legal da concessão pretendida e ausência da assinatura do requerente;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da memória de cálculo relativa à concessão das vantagens pecuniárias incluídas nos proventos;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Inclusão de parcela de caráter transitório na fixação de proventos;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Juntada de cópia de documentos pessoais do servidor sem a devida conferência com os documentos originais (não atendimento ao parágrafo único do art. 18, da IN 31/2014, que disciplina tal procedimento);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Atos concessórios citando legislação incorreta;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073045"/>
            <a:ext cx="10515600" cy="68692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PROBLEMAS NOS ATOS DE PESSOAL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4" y="9832"/>
            <a:ext cx="12192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132039"/>
            <a:ext cx="10515600" cy="69675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PROBLEMAS NOS ATOS DE PESSOAL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2110760"/>
            <a:ext cx="10515600" cy="304134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Equívocos ao tornar sem efeito atos concessórios, já registrados nesta Corte, revogando-os ao invés de retificá-los;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Encaminhamento de processos com ações judiciais, cujas decisões ainda não transitaram em julgado;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Não apensamento do processo de aposentadoria ao de pensão quando 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ex-segurado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já se encontrava na inatividade para subsidiar a análise da concessão do benefício da pensão; (artigo 16, §§ 2º, 3º e 4º da IN 31/2014, que disciplina tal procedimento; 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Nos casos de aposentadoria voluntária especial de magistério, ausência de declaração informando o período em que o servidor esteve atuando em regência de classe. 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7700" y="1076063"/>
            <a:ext cx="9144000" cy="65727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2426" y="1733339"/>
            <a:ext cx="7396222" cy="3718336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artigos que podem auxiliar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Jurídica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Apuração de irregularidades e de responsabilidades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irregularidades em atos de pessoal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irregularidades em gestão previdenciária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processo nos Tribunais de Contas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17519"/>
            <a:ext cx="10515600" cy="82590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ACHADOS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AUDITORIA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97572"/>
            <a:ext cx="10515600" cy="2887886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Uso de assessoria para trabalhos permanentes que poderiam ser executado por servidores públicos concursados.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Excesso de cargos em comissão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Contratação temporária sem previsão legal e sem processo seletivo.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Não observância dos tetos constitucionais dos benefícios.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Registro falho do inventário patrimonial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Pagamento por serviços não realizados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374" y="1315682"/>
            <a:ext cx="10515600" cy="75618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ACHADOS EM AUDITORIA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71868"/>
            <a:ext cx="10515600" cy="3183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Dispensa e inexigibilidade de licitações sem respaldo legal e/ou sem observância das formalidades, inclusive publicações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fiscal de contrato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aplicabilidade de sanção por falha do contratado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Comissão de Licitação sem o mínimo de 2 efetivos dentre os três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membros e/ou licitação na modalidade convite sem três propostas válidas.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Equipe de apoio do pregão sem observar a regra de que a maioria deve ser formada por servidores efetivos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5516" y="1466338"/>
            <a:ext cx="10515600" cy="972062"/>
          </a:xfrm>
        </p:spPr>
        <p:txBody>
          <a:bodyPr>
            <a:normAutofit/>
          </a:bodyPr>
          <a:lstStyle/>
          <a:p>
            <a:pPr algn="ctr"/>
            <a:r>
              <a:rPr lang="pt-BR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AUDITORIA </a:t>
            </a:r>
            <a:r>
              <a:rPr lang="pt-BR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PREVIDENCIÁRIA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3335" y="2674374"/>
            <a:ext cx="10515600" cy="219576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DIAGNÓSTICO FEITO PELA SECEX PREVIDÊNCIA DO TCE-ES RELATIVA À FISCALIZAÇÃO DOS RPPS PELOS TRIBUNAIS DE CONTAS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82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4482"/>
            <a:ext cx="10515600" cy="7794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PRINCIPAIS DIFICULDADES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14113"/>
            <a:ext cx="10515600" cy="346413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Estrutura administrativa precária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capacitação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Governança deficiente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conhecimento dos gestores do assunto “Previdência”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Agentes políticos (prefeitos, vereadores,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 não veem a previdência como uma política de Estado 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Pouca importância dada ao RPPS pelos poderes Executivo e Legislativo</a:t>
            </a:r>
          </a:p>
          <a:p>
            <a:pPr>
              <a:spcAft>
                <a:spcPts val="600"/>
              </a:spcAft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 entes não se preocupam com a política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pessoal sob 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aspecto previdenciário (impactos na previdência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 inclusive na (in)existência de concurso público.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2231924"/>
            <a:ext cx="10515600" cy="177917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FALHAS, RISCOS E IRREGULARIDADES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19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864" y="1004216"/>
            <a:ext cx="10515600" cy="100155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ATUARIAL - BASE DE DADOS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41929"/>
            <a:ext cx="10515600" cy="32281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base cadastral com informações pessoais e previdenciárias de todos os segurados inativos e pensionistas;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Ausência de base cadastral ou de acesso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da base cadastral dos servidores ativos e seus dependentes;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recadastramento anual dos aposentados e pensionistas;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censo previdenciário periódico englobando todos os servidores, inclusive servidores ativos;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Ressalvas na avaliação atuarial sobre base de dados.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51704"/>
            <a:ext cx="10515600" cy="128669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ATUARIAL  - HIPÓTESES E PREMISSAS ATUARIAIS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7192" y="2503616"/>
            <a:ext cx="10515600" cy="22319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Utilização da taxa de juros real máxima permitida pela Port. MPS 403/08;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(revogada pela Portaria 464/2018 que estabelece os novos parâmetros)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Utilização da taxa mínima de crescimento real de remuneração estabelecida pela Port. MPS 403/08;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Utilização da taxa de reposição de servidores de 1:1;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Diferenças nas projeções de receitas e despesas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previdenciárias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18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ATUARIAL  - LEGISLAÇÃO MUNICIPAL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27075"/>
            <a:ext cx="10515600" cy="19302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Estudo atuarial que considere alíquotas de custeio e de amortização do déficit diferentes daquelas estabelecidas nas leis municipais;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Estudo atuarial que desconsidere benefícios imputados ao regime pela legislação municipal;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Estudo atuarial que considere benefícios além daqueles imputados pela legislação municipal ao RPPS.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ATUARIAL - LEGISLAÇÃO MUNICIPAL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02684"/>
            <a:ext cx="10515600" cy="2215434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Provisões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matemáticas previdenciárias: ausência de atualização de valores, inexistência/contabilização indevida;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Alíquotas de contribuição dos servidores ativos inferiores às dos servidores titulares de cargos efetivos da União;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Contribuição patronal ao regime próprio inferior ao valor da contribuição do servidor ativo, ou superior ao dobro desta contribuição;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Inexequibilidade do plano de amortização do déficit, diante da avaliação de sua progressividade;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51516"/>
            <a:ext cx="10515600" cy="143571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ATUARIAL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Provisões matemáticas Previdenciárias/ Necessidade de Financiamento do RPPS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1583" y="2663623"/>
            <a:ext cx="10515600" cy="24408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Propor plano de amortização do déficit incompatível com a capacidade financeira dos municípios e dos limites de gastos com pessoal da LRF.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Ausência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de estudos sobre a viabilidade orçamentária, econômica e financeira do plano de custeio/amortização para o município;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Incompatibilidade do plano de custeio/amortização do déficit com o plano de custeio sugerido no Relatório Anual de Avaliação Atuarial;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CRP inválido em razão de desequilíbrio financeiro e atuarial.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902438"/>
            <a:ext cx="9144000" cy="65727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NOTAS INTRODUTÓRIAS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113" y="1606014"/>
            <a:ext cx="11331615" cy="3961411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Desde 2013 os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TCs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tem aprimorado o processo de fiscalização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Tradicionalmente os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TCs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apuravam apenas os atos de pessoal e a fiscalização comum na gestão, mas não fazia a fiscalização previdenciária propriamente dita (equilíbrio atual, contabilidade previdenciária, investimentos etc.);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Comum a existência de conflitos;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Entidades de previdência fazem um bom processo de formação e de aproximação com os Tribunais de Contas;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 acompanhar o debate da Reforma da Previdência (influenciar no texto e também se preparar para as mudanças);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852207"/>
            <a:ext cx="10515600" cy="1871304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estudos sobre a viabilidade orçamentária, econômica e financeira do plano de custeio/amortização para o município;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Incompatibilidade do plano de custeio/amortização do déficit com o plano de custeio sugerido no Relatório Anual de Avaliação Atuarial;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CRP inválido em razão de desequilíbrio financeiro e atuarial.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1732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ATUARIAL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Provisões matemáticas Previdenciárias/ Necessidade de Financiamento do RPPS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43058"/>
            <a:ext cx="10515600" cy="956131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GESTÃO DE RECURSOS/RECEITAS</a:t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Legislação Previdenciária Local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602546"/>
            <a:ext cx="10515600" cy="20876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previsão expressa, em texto legal, das verbas que compõem a base de cálculo das contribuições, bem como a data do repasse ao RPPS;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lei no âmbito de cada ente federativo que disponha sobre os acréscimos legais incidentes sobre os valores repassados em atraso;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Omissão em atualizar as alíquotas de contribuições para custeio e para amortização do déficit atuarial, conforme recomendação constante na avaliação atuarial anual.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9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45511"/>
            <a:ext cx="10515600" cy="11222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DE RECURSOS/RECEITAS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 de cálculo e receita de contribuições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99248"/>
            <a:ext cx="10515600" cy="312983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repasse das contribuições dos servidores ativos.;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definição, em lei municipal, de parcelas da remuneração que compõem a base de cálculo da contribuição;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contribuição, dos segurados ativos, sobre o décimo terceiro salário, bem como sobre os benefícios de salário-maternidade e auxílio-doença;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retenção de contribuição sobre os proventos de aposentadorias e pensões pagas pelo RPPS;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registro contábil individualizado das contribuições de cada servidor e dos entes estatais;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6858" y="1227189"/>
            <a:ext cx="10515600" cy="100155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DE RECURSOS/RECEITAS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Base de cálculo e receita de contribuições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58065"/>
            <a:ext cx="10515600" cy="227924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arrecadação de contribuições previdenciárias de servidores cedidos;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previsão quanto a responsabilidade deste pelo desconto, recolhimento e repasse das contribuições previdenciárias ao RPPS no termo, ato ou documento de cessão do servidor;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controles ou controles deficitários para a identificação do valor correto das receitas de contribuições;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Inconsistências no CRP em razão de problemas relacionados ao caráter contributivo.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046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DE RECURSOS/RECEITAS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Parcelamento de débitos previdenciários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49037"/>
            <a:ext cx="10515600" cy="275620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Acordo de parcelamento de débitos previdenciários sem autorização legal;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Acordo de parcelamento de débitos previdenciários sem a manutenção do equilíbrio financeiro e atuarial;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Inclusão, no acordo de parcelamento, de contribuições descontadas dos segurados ativos, inativos e dos pensionistas, em casos não permitidos pela legislação previdenciária;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demonstrativos que discriminem, por competência, os valores originários, as atualizações, os juros e o valor total consolidado.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4474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DE RECURSOS/RECEITAS 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Recursos Previdenciários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48970"/>
            <a:ext cx="10515600" cy="3198659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Realização da segregação de massa, dividindo os segurados nos fundos financeiro e previdenciário, sem a consequente segregação contábil, financeira e orçamentária entre os fundos;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Transferência de segurados, recursos ou contribuições entre os planos após a segregação;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repasse dos recursos do ente para o pagamento das despesas do fundo financeiro, incorrendo no risco de utilização de recursos do fundo previdenciário para o financiamento daquele fundo;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Extrapolação do limite máximo de 2% para a despesa administrativa;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Despesas anormais nos demonstrativos contábeis (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pagamento de assessorias, consultorias, verbas de caráter esporádico,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83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54827"/>
            <a:ext cx="10515600" cy="7794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DE INVESTIMENTOS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877676"/>
            <a:ext cx="10515600" cy="1645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Comitê de Investimentos inexistente ou com deficiências no desempenho de suas funções;</a:t>
            </a:r>
          </a:p>
          <a:p>
            <a:pPr>
              <a:spcAft>
                <a:spcPts val="10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Ausência de emissão do formulário APR nos aportes e saques dos investimentos;</a:t>
            </a:r>
          </a:p>
          <a:p>
            <a:pPr>
              <a:spcAft>
                <a:spcPts val="10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Gestão temerária de Investimentos.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68944"/>
            <a:ext cx="10515600" cy="60826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DE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BENEFÍCIOS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29739"/>
            <a:ext cx="10515600" cy="300941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Segregação de funções das principais etapas do processo de concessão e pagamento de benefícios (processamento, cálculo, concessão, emissão de pareceres/relatórios, elaboração e publicação do ato e inclusão do benefício na folha de pagamentos);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Revisão formal do processo de concessão de benefícios (assessoria jurídica, controladoria, entre outros);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Utilização de sistemas informatizados de módulo previdenciário para o cálculo dos benefícios;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374" y="1773853"/>
            <a:ext cx="10515600" cy="51977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DE BENEFÍCIOS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887509"/>
            <a:ext cx="10515600" cy="215644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 recadastramento anual de todos os inativos e pensionistas;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Adoção de Unidade Gestora Única previdenciária;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Concessão de aposentadoria por invalidez somente por meio de junta médica; 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Reavaliações periódicas das perícias médicas que concederam as aposentadorias por invalidez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52710"/>
            <a:ext cx="10515600" cy="618101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 GOVERNANÇA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99071"/>
            <a:ext cx="10515600" cy="26673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Conselhos não efetivos ou ilegítimos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Estrutura administrativa inadequada / Ausência de segregação de funções;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Transparência precária;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Controle interno deficiente ou inexistente;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Extrapolação do limite da despesa administrativa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6401"/>
            <a:ext cx="10515600" cy="102122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GESTOR DE RPPS E SUAS OBRIGAÇÕES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0428" y="1717473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60015"/>
            <a:ext cx="9144000" cy="2387600"/>
          </a:xfrm>
        </p:spPr>
        <p:txBody>
          <a:bodyPr>
            <a:normAutofit/>
          </a:bodyPr>
          <a:lstStyle/>
          <a:p>
            <a:r>
              <a:rPr lang="pt-BR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Processo no Tribunal de </a:t>
            </a:r>
            <a:r>
              <a:rPr lang="pt-BR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87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PROCESSO NO TRIBUNAL DE CONTAS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713242"/>
            <a:ext cx="10515600" cy="18811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Responsabilidades do Gestor para com o Tribunal de Contas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Possíveis irregularidades (são apuradas mesmo que sem má-fé ou dolo; havendo dúvida a irregularidade é imputada na instrução inicial)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Etapas do Processo no Tribunal de Contas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4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20708"/>
            <a:ext cx="10515600" cy="93273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ETAPAS DO PROCESSO NO TC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detalhes na Lei Orgânica e no Regimento Interno)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74922" y="2051761"/>
            <a:ext cx="5002161" cy="3847588"/>
          </a:xfrm>
        </p:spPr>
        <p:txBody>
          <a:bodyPr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Constatação de Irregularidade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Instrução Técnica Inicial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Citação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Justificativas (alegações de defesa)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Instrução Técnica Conclusiva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Parecer do Ministério Público de Contas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Defesa Oral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Julgamento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Execução</a:t>
            </a: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6858" y="928279"/>
            <a:ext cx="10515600" cy="588604"/>
          </a:xfrm>
        </p:spPr>
        <p:txBody>
          <a:bodyPr>
            <a:normAutofit/>
          </a:bodyPr>
          <a:lstStyle/>
          <a:p>
            <a:pPr algn="ctr"/>
            <a:r>
              <a:rPr lang="pt-BR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Etapas do Processo no TC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14" y="1516883"/>
            <a:ext cx="7895572" cy="4351338"/>
          </a:xfrm>
        </p:spPr>
      </p:pic>
    </p:spTree>
    <p:extLst>
      <p:ext uri="{BB962C8B-B14F-4D97-AF65-F5344CB8AC3E}">
        <p14:creationId xmlns:p14="http://schemas.microsoft.com/office/powerpoint/2010/main" val="41679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26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877" y="1199333"/>
            <a:ext cx="10515600" cy="63776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JUSTIFICATIVAS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14113"/>
            <a:ext cx="10515600" cy="2716878"/>
          </a:xfrm>
        </p:spPr>
        <p:txBody>
          <a:bodyPr/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Apresentadas (prazo entre 15 a 30 dias) após a citação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Gestor deve explicar tecnicamente os indicativos de irregularidades 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Anexar documentos em seu favor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Fazer os pedidos de provas previstos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Evitar contradições, usando argumentos factíveis e sustentáveis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Recorrer à Jurisprudência (judicial e dos TC)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Não é obrigado ser representado por advogado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94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78885"/>
            <a:ext cx="10515600" cy="65743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DEFESA ORAL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76051"/>
            <a:ext cx="10515600" cy="223192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Momento importante de ter um contato mais pessoal com o Tribunal de Contas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Apresentada pelo próprio gestor ou por advogado particular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Regimento Interno pode permitir a juntada de documentos</a:t>
            </a:r>
          </a:p>
          <a:p>
            <a:pPr algn="just"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Deve ser bem preparada para ficar sintética, clara, objetiva, além de ressaltar de maneira mais enfática os pontos mais importantes da defesa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72816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13883"/>
            <a:ext cx="10515600" cy="2441575"/>
          </a:xfrm>
        </p:spPr>
        <p:txBody>
          <a:bodyPr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Possibilidade de questionar (e reformar) as decisões do TC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Observar os prazos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Não adianta simplesmente repetir as justificativas, mas pode reafirmá-las usando elementos novos.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Recurso de Reconsideração, Recurso de Revisão, Embargos, Agravo, Pedido de Reexame e outros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Possibilidade de recurso judicial: chance de sucesso é pequena, salvo quando o TC não respeita o devido processo legal ou quando comete erro jurídico grave.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0897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ORIENTAÇÕES FINAIS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30421"/>
            <a:ext cx="10515600" cy="305117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Ler bem a lei e regulamentos para cumprir os itens, inclusive os formais;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Cumprir os prazos para envio de informações;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Acompanhar os processos;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Procurar saber do que se trata, para trazer a informação adequada;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Esclarecer bem o que faz (boa comunicação);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Manter a documentação em dia, inclusive no seu arquivamento;</a:t>
            </a:r>
          </a:p>
          <a:p>
            <a:pPr>
              <a:spcAft>
                <a:spcPts val="6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Estabelecer diálogo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republicano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com órgãos de controle.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56" y="1161752"/>
            <a:ext cx="2808312" cy="62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89" y="1859739"/>
            <a:ext cx="4416111" cy="80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00544" y="2782528"/>
            <a:ext cx="7315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ctr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CONTATOS:</a:t>
            </a:r>
          </a:p>
          <a:p>
            <a:pPr marL="109728" indent="0" algn="ctr">
              <a:buNone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pt-B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: (27) 3334-7701</a:t>
            </a:r>
          </a:p>
          <a:p>
            <a:pPr marL="109728" indent="0" algn="ctr">
              <a:buNone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E-mail: domingos.taufner@tce.es.gov.br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51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3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51586" y="2154166"/>
            <a:ext cx="7905135" cy="1056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90000"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Conhecer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cumprir as diversas regras dos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RPPS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90000"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824317" y="1129442"/>
            <a:ext cx="6919451" cy="952398"/>
          </a:xfrm>
        </p:spPr>
        <p:txBody>
          <a:bodyPr>
            <a:normAutofit/>
          </a:bodyPr>
          <a:lstStyle/>
          <a:p>
            <a:pPr algn="ctr"/>
            <a:r>
              <a:rPr lang="pt-BR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GESTOR DE RPPS DEVE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51585" y="3482041"/>
            <a:ext cx="7905135" cy="14260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90000"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Conhecer e cumprir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 diversos procedimentos dos Tribunais de Contas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90000"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748" y="1047339"/>
            <a:ext cx="10943304" cy="228906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FISCALIZAÇÃO DOS TRIBUNAIS DE CONTAS NOS REGIMES PRÓPRIOS DE PREVIDÊNCIA SOCIAL: Orientações para os gestores</a:t>
            </a:r>
            <a:r>
              <a:rPr lang="pt-B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(artigo de Domingos Taufner no livro /Regimes Próprios: Aspectos Relevantes – </a:t>
            </a:r>
            <a:r>
              <a:rPr lang="pt-BR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Abipem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t-BR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Apeprem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3600" y="3290817"/>
            <a:ext cx="10464800" cy="23015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Introdução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Tribunal de Contas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Regimes Próprios de Previdência Social – RPPS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Breve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histórico da fiscalização dos RPPS pelos Tribunais de </a:t>
            </a: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1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600" y="1020344"/>
            <a:ext cx="10943304" cy="198907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FISCALIZAÇÃO DOS TRIBUNAIS DE CONTAS NOS REGIMES PRÓPRIOS DE PREVIDÊNCIA SOCIAL: Orientações para os gestores</a:t>
            </a:r>
            <a:r>
              <a:rPr lang="pt-B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(Artigo de Domingos Taufner no livro /Regimes Próprios: Aspectos Relevantes – </a:t>
            </a:r>
            <a:r>
              <a:rPr lang="pt-BR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Abipem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t-BR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Apeprem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2852" y="2918595"/>
            <a:ext cx="10464800" cy="262568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fiscalização exercida pelos Tribunais de Contas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cuidados que o gestor de RPPS deve ter.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nos Tribunais de Contas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Considerações finais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Referências</a:t>
            </a: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8"/>
            <a:ext cx="12192000" cy="6858000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824317" y="1129442"/>
            <a:ext cx="6919451" cy="952398"/>
          </a:xfrm>
        </p:spPr>
        <p:txBody>
          <a:bodyPr>
            <a:normAutofit/>
          </a:bodyPr>
          <a:lstStyle/>
          <a:p>
            <a:pPr algn="ctr"/>
            <a:r>
              <a:rPr lang="pt-BR" sz="2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GESTOR DE RPPS DEVE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55" y="82839"/>
            <a:ext cx="7572689" cy="65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3147</Words>
  <Application>Microsoft Office PowerPoint</Application>
  <PresentationFormat>Widescreen</PresentationFormat>
  <Paragraphs>299</Paragraphs>
  <Slides>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SUMÁRIO</vt:lpstr>
      <vt:lpstr>NOTAS INTRODUTÓRIAS</vt:lpstr>
      <vt:lpstr>GESTOR DE RPPS E SUAS OBRIGAÇÕES</vt:lpstr>
      <vt:lpstr>O GESTOR DE RPPS DEVE</vt:lpstr>
      <vt:lpstr>A FISCALIZAÇÃO DOS TRIBUNAIS DE CONTAS NOS REGIMES PRÓPRIOS DE PREVIDÊNCIA SOCIAL: Orientações para os gestores. (artigo de Domingos Taufner no livro /Regimes Próprios: Aspectos Relevantes – Abipem/Apeprem)</vt:lpstr>
      <vt:lpstr>A FISCALIZAÇÃO DOS TRIBUNAIS DE CONTAS NOS REGIMES PRÓPRIOS DE PREVIDÊNCIA SOCIAL: Orientações para os gestores. (Artigo de Domingos Taufner no livro /Regimes Próprios: Aspectos Relevantes – Abipem/Apeprem)</vt:lpstr>
      <vt:lpstr>O GESTOR DE RPPS DEVE</vt:lpstr>
      <vt:lpstr>LIVRO DE ARTIGOS – EDITORA LUARIS</vt:lpstr>
      <vt:lpstr>GRUPO I – REGIMES E BENEFÍCIOS PREVIDENCIÁRIOS</vt:lpstr>
      <vt:lpstr>GRUPO II – INVESTIMENTOS</vt:lpstr>
      <vt:lpstr>GRUPO III – EQUILÍBRIO FINANCEIRO E ATUARIAL</vt:lpstr>
      <vt:lpstr>GRUPO IV – CONTROLE</vt:lpstr>
      <vt:lpstr>  AS CAUSAS DO DEFICIT DA PREVIDÊNCIA SOCIAL   Domingos Augusto Taufner  </vt:lpstr>
      <vt:lpstr>QUATRO GRUPOS DE SERVIDORES PÚBLICOS  (em termos de sustentabilidade financeira e atuarial)</vt:lpstr>
      <vt:lpstr>ASPECTOS CONCEITUAIS RELACIONADOS AO EQUILÍBRIO DO RPPS</vt:lpstr>
      <vt:lpstr>BASE JURÍDICA</vt:lpstr>
      <vt:lpstr>BASE JURÍDICA DA GESTÃO PÚBLICA</vt:lpstr>
      <vt:lpstr>BASE JURÍDICA DO RPPS</vt:lpstr>
      <vt:lpstr>ALGUMAS OBRIGAÇÕES DOS RPPS</vt:lpstr>
      <vt:lpstr>ALGUMAS OBRIGAÇÕES DOS RPPS</vt:lpstr>
      <vt:lpstr>MOMENTOS DE APURAÇÃO PELOS TRIBUNAIS DE CONTAS DE IRREGULARIDADES NOS RPPS</vt:lpstr>
      <vt:lpstr>DE QUEM É A RESPONSABILIDADE?</vt:lpstr>
      <vt:lpstr>COMO AFERIR A RESPONSABILIDADE</vt:lpstr>
      <vt:lpstr>EM 2018 TRÊS CRITÉRIOS ESTABELECIDOS PARA PRÊMIO DA SPS</vt:lpstr>
      <vt:lpstr>PROBLEMAS NOS ATOS DE PESSOAL</vt:lpstr>
      <vt:lpstr>PROBLEMAS NOS ATOS DE PESSOAL</vt:lpstr>
      <vt:lpstr>PROBLEMAS NOS ATOS DE PESSOAL</vt:lpstr>
      <vt:lpstr>ACHADOS EM AUDITORIA</vt:lpstr>
      <vt:lpstr>ACHADOS EM AUDITORIA</vt:lpstr>
      <vt:lpstr>AUDITORIA PREVIDENCIÁRIA</vt:lpstr>
      <vt:lpstr>PRINCIPAIS DIFICULDADES</vt:lpstr>
      <vt:lpstr>PRINCIPAIS FALHAS, RISCOS E IRREGULARIDADES</vt:lpstr>
      <vt:lpstr>GESTÃO ATUARIAL - BASE DE DADOS</vt:lpstr>
      <vt:lpstr>GESTÃO ATUARIAL  - HIPÓTESES E PREMISSAS ATUARIAIS</vt:lpstr>
      <vt:lpstr>GESTÃO ATUARIAL  - LEGISLAÇÃO MUNICIPAL</vt:lpstr>
      <vt:lpstr>GESTÃO ATUARIAL - LEGISLAÇÃO MUNICIPAL</vt:lpstr>
      <vt:lpstr>GESTÃO ATUARIAL   Provisões matemáticas Previdenciárias/ Necessidade de Financiamento do RPPS</vt:lpstr>
      <vt:lpstr>GESTÃO ATUARIAL   Provisões matemáticas Previdenciárias/ Necessidade de Financiamento do RPPS</vt:lpstr>
      <vt:lpstr>GESTÃO DE RECURSOS/RECEITAS Legislação Previdenciária Local</vt:lpstr>
      <vt:lpstr>GESTÃO DE RECURSOS/RECEITAS Base de cálculo e receita de contribuições </vt:lpstr>
      <vt:lpstr>GESTÃO DE RECURSOS/RECEITAS Base de cálculo e receita de contribuições </vt:lpstr>
      <vt:lpstr>GESTÃO DE RECURSOS/RECEITAS Parcelamento de débitos previdenciários</vt:lpstr>
      <vt:lpstr>GESTÃO DE RECURSOS/RECEITAS  Recursos Previdenciários</vt:lpstr>
      <vt:lpstr>GESTÃO DE INVESTIMENTOS</vt:lpstr>
      <vt:lpstr>GESTÃO DE BENEFÍCIOS</vt:lpstr>
      <vt:lpstr>GESTÃO DE BENEFÍCIOS</vt:lpstr>
      <vt:lpstr>GESTÃO DA GOVERNANÇA</vt:lpstr>
      <vt:lpstr>Processo no Tribunal de Contas</vt:lpstr>
      <vt:lpstr>PROCESSO NO TRIBUNAL DE CONTAS</vt:lpstr>
      <vt:lpstr>ETAPAS DO PROCESSO NO TC (detalhes na Lei Orgânica e no Regimento Interno)</vt:lpstr>
      <vt:lpstr>Etapas do Processo no TC</vt:lpstr>
      <vt:lpstr>JUSTIFICATIVAS</vt:lpstr>
      <vt:lpstr>DEFESA ORAL</vt:lpstr>
      <vt:lpstr>RECURSOS</vt:lpstr>
      <vt:lpstr>ORIENTAÇÕES FINAIS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TCE-ES</cp:lastModifiedBy>
  <cp:revision>127</cp:revision>
  <dcterms:created xsi:type="dcterms:W3CDTF">2019-05-07T17:44:33Z</dcterms:created>
  <dcterms:modified xsi:type="dcterms:W3CDTF">2019-06-25T21:19:47Z</dcterms:modified>
</cp:coreProperties>
</file>